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1" r:id="rId7"/>
    <p:sldId id="267"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A2"/>
    <a:srgbClr val="F0B682"/>
    <a:srgbClr val="C6CE86"/>
    <a:srgbClr val="90DFB0"/>
    <a:srgbClr val="62E8EC"/>
    <a:srgbClr val="78ED54"/>
    <a:srgbClr val="EB9569"/>
    <a:srgbClr val="E07FEA"/>
    <a:srgbClr val="9C8AEA"/>
    <a:srgbClr val="F0C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2784" y="9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10/7/2020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a:t>
            </a:r>
            <a:r>
              <a:rPr lang="en-US" sz="3600">
                <a:latin typeface="Arial" panose="020B0604020202020204" pitchFamily="34" charset="0"/>
                <a:cs typeface="Arial" panose="020B0604020202020204" pitchFamily="34" charset="0"/>
              </a:rPr>
              <a:t>phylogenomic survey of bioactive metabolites in </a:t>
            </a:r>
            <a:r>
              <a:rPr lang="en-US" sz="3600" i="1">
                <a:latin typeface="Arial" panose="020B0604020202020204" pitchFamily="34" charset="0"/>
                <a:cs typeface="Arial" panose="020B0604020202020204" pitchFamily="34" charset="0"/>
              </a:rPr>
              <a:t>Scutellaria </a:t>
            </a:r>
            <a:r>
              <a:rPr lang="en-US" sz="3600">
                <a:latin typeface="Arial" panose="020B0604020202020204" pitchFamily="34" charset="0"/>
                <a:cs typeface="Arial" panose="020B0604020202020204" pitchFamily="34" charset="0"/>
              </a:rPr>
              <a:t>reveals multiple species with significant medicinal potential</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Maximum likelihood phylogenetic </a:t>
            </a:r>
            <a:r>
              <a:rPr lang="en-US" sz="1000" dirty="0">
                <a:latin typeface="Arial" panose="020B0604020202020204" pitchFamily="34" charset="0"/>
                <a:cs typeface="Arial" panose="020B0604020202020204" pitchFamily="34" charset="0"/>
              </a:rPr>
              <a:t>tree inferred </a:t>
            </a:r>
            <a:r>
              <a:rPr lang="en-US" sz="1000">
                <a:latin typeface="Arial" panose="020B0604020202020204" pitchFamily="34" charset="0"/>
                <a:cs typeface="Arial" panose="020B0604020202020204" pitchFamily="34" charset="0"/>
              </a:rPr>
              <a:t>from 3 chloroplast genome regions for 51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and 1 outgroup</a:t>
            </a:r>
            <a:r>
              <a:rPr lang="en-US" sz="1000" i="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All </a:t>
            </a:r>
            <a:r>
              <a:rPr lang="en-US" sz="1000" i="1">
                <a:latin typeface="Arial" panose="020B0604020202020204" pitchFamily="34" charset="0"/>
                <a:cs typeface="Arial" panose="020B0604020202020204" pitchFamily="34" charset="0"/>
              </a:rPr>
              <a:t>Scutellaria</a:t>
            </a:r>
            <a:r>
              <a:rPr lang="en-US" sz="1000">
                <a:latin typeface="Arial" panose="020B0604020202020204" pitchFamily="34" charset="0"/>
                <a:cs typeface="Arial" panose="020B0604020202020204" pitchFamily="34" charset="0"/>
              </a:rPr>
              <a:t> species except </a:t>
            </a:r>
            <a:r>
              <a:rPr lang="en-US" sz="1000" i="1">
                <a:latin typeface="Arial" panose="020B0604020202020204" pitchFamily="34" charset="0"/>
                <a:cs typeface="Arial" panose="020B0604020202020204" pitchFamily="34" charset="0"/>
              </a:rPr>
              <a:t>S. heterophylla </a:t>
            </a:r>
            <a:r>
              <a:rPr lang="en-US" sz="1000">
                <a:latin typeface="Arial" panose="020B0604020202020204" pitchFamily="34" charset="0"/>
                <a:cs typeface="Arial" panose="020B0604020202020204" pitchFamily="34" charset="0"/>
              </a:rPr>
              <a:t>were included in downstream metabolite analyses.</a:t>
            </a:r>
            <a:r>
              <a:rPr lang="en-US" sz="1000" i="1">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a:t>
            </a:r>
            <a:r>
              <a:rPr lang="en-US" sz="1000">
                <a:latin typeface="Arial" panose="020B0604020202020204" pitchFamily="34" charset="0"/>
                <a:cs typeface="Arial" panose="020B0604020202020204" pitchFamily="34" charset="0"/>
              </a:rPr>
              <a:t>tree is </a:t>
            </a:r>
            <a:r>
              <a:rPr lang="en-US" sz="1000" dirty="0">
                <a:latin typeface="Arial" panose="020B0604020202020204" pitchFamily="34" charset="0"/>
                <a:cs typeface="Arial" panose="020B0604020202020204" pitchFamily="34" charset="0"/>
              </a:rPr>
              <a:t>subdivided </a:t>
            </a:r>
            <a:r>
              <a:rPr lang="en-US" sz="1000">
                <a:latin typeface="Arial" panose="020B0604020202020204" pitchFamily="34" charset="0"/>
                <a:cs typeface="Arial" panose="020B0604020202020204" pitchFamily="34" charset="0"/>
              </a:rPr>
              <a:t>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B2AE6DBB-D941-4896-9943-D673495B3D3D}"/>
              </a:ext>
            </a:extLst>
          </p:cNvPr>
          <p:cNvPicPr>
            <a:picLocks noChangeAspect="1"/>
          </p:cNvPicPr>
          <p:nvPr/>
        </p:nvPicPr>
        <p:blipFill rotWithShape="1">
          <a:blip r:embed="rId2">
            <a:extLst>
              <a:ext uri="{28A0092B-C50C-407E-A947-70E740481C1C}">
                <a14:useLocalDpi xmlns:a14="http://schemas.microsoft.com/office/drawing/2010/main" val="0"/>
              </a:ext>
            </a:extLst>
          </a:blip>
          <a:srcRect b="503"/>
          <a:stretch/>
        </p:blipFill>
        <p:spPr>
          <a:xfrm>
            <a:off x="1060373" y="90771"/>
            <a:ext cx="5651654" cy="9413631"/>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1223CD26-323C-4979-B907-11E0566FA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239" y="4442441"/>
            <a:ext cx="3821813" cy="4094799"/>
          </a:xfrm>
          <a:prstGeom prst="rect">
            <a:avLst/>
          </a:prstGeom>
        </p:spPr>
      </p:pic>
      <p:pic>
        <p:nvPicPr>
          <p:cNvPr id="13" name="Picture 12" descr="Chart&#10;&#10;Description automatically generated">
            <a:extLst>
              <a:ext uri="{FF2B5EF4-FFF2-40B4-BE49-F238E27FC236}">
                <a16:creationId xmlns:a16="http://schemas.microsoft.com/office/drawing/2014/main" id="{9CC391C4-4712-4836-98BB-81079FAE2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459" y="233045"/>
            <a:ext cx="3918024" cy="3918024"/>
          </a:xfrm>
          <a:prstGeom prst="rect">
            <a:avLst/>
          </a:prstGeom>
        </p:spPr>
      </p:pic>
      <p:pic>
        <p:nvPicPr>
          <p:cNvPr id="4" name="Picture 3" descr="A picture containing graphical user interface, text&#10;&#10;Description automatically generated">
            <a:extLst>
              <a:ext uri="{FF2B5EF4-FFF2-40B4-BE49-F238E27FC236}">
                <a16:creationId xmlns:a16="http://schemas.microsoft.com/office/drawing/2014/main" id="{1D30D80C-55A5-4063-ADC6-9D475253B1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37" y="46166"/>
            <a:ext cx="3443358" cy="8610826"/>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581072"/>
            <a:ext cx="7772400" cy="147732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Aerial metabolite concentrations measured </a:t>
            </a:r>
            <a:r>
              <a:rPr lang="en-US" sz="1000" dirty="0">
                <a:latin typeface="Arial" panose="020B0604020202020204" pitchFamily="34" charset="0"/>
                <a:cs typeface="Arial" panose="020B0604020202020204" pitchFamily="34" charset="0"/>
              </a:rPr>
              <a:t>with High Performance Liquid Chromatography (HPLC</a:t>
            </a:r>
            <a:r>
              <a:rPr lang="en-US" sz="1000">
                <a:latin typeface="Arial" panose="020B0604020202020204" pitchFamily="34" charset="0"/>
                <a:cs typeface="Arial" panose="020B0604020202020204" pitchFamily="34" charset="0"/>
              </a:rPr>
              <a:t>) for 76 species </a:t>
            </a:r>
            <a:r>
              <a:rPr lang="en-US" sz="1000" dirty="0">
                <a:latin typeface="Arial" panose="020B0604020202020204" pitchFamily="34" charset="0"/>
                <a:cs typeface="Arial" panose="020B0604020202020204" pitchFamily="34" charset="0"/>
              </a:rPr>
              <a:t>of </a:t>
            </a:r>
            <a:r>
              <a:rPr lang="en-US" sz="1000" i="1" dirty="0">
                <a:latin typeface="Arial" panose="020B0604020202020204" pitchFamily="34" charset="0"/>
                <a:cs typeface="Arial" panose="020B0604020202020204" pitchFamily="34" charset="0"/>
              </a:rPr>
              <a:t>Scutellaria</a:t>
            </a:r>
            <a:r>
              <a:rPr lang="en-US" sz="1000">
                <a:latin typeface="Arial" panose="020B0604020202020204" pitchFamily="34" charset="0"/>
                <a:cs typeface="Arial" panose="020B0604020202020204" pitchFamily="34" charset="0"/>
              </a:rPr>
              <a:t>. (A) Heatmap of collected data.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a:t>
            </a:r>
            <a:r>
              <a:rPr lang="en-US" sz="1000">
                <a:latin typeface="Arial" panose="020B0604020202020204" pitchFamily="34" charset="0"/>
                <a:cs typeface="Arial" panose="020B0604020202020204" pitchFamily="34" charset="0"/>
              </a:rPr>
              <a:t>solvent), and species for which fresh tissue was used are indicated by an asterisk on the right side of the heatmap. </a:t>
            </a:r>
            <a:r>
              <a:rPr lang="en-US" sz="1000" dirty="0">
                <a:latin typeface="Arial" panose="020B0604020202020204" pitchFamily="34" charset="0"/>
                <a:cs typeface="Arial" panose="020B0604020202020204" pitchFamily="34" charset="0"/>
              </a:rPr>
              <a:t>Data for herbarium tissue samples is shown at 500 ppm (0.5 mg sample / 1 mL solvent</a:t>
            </a:r>
            <a:r>
              <a:rPr lang="en-US" sz="1000">
                <a:latin typeface="Arial" panose="020B0604020202020204" pitchFamily="34" charset="0"/>
                <a:cs typeface="Arial" panose="020B0604020202020204" pitchFamily="34" charset="0"/>
              </a:rPr>
              <a:t>). (B) Multiple Correspondance Analysis (MCA) results with overlaid 80% confidence ellipses generated from binarized metabolite data. Each colored circle represent a species, and the color of the circle represents phylogenentic clade, as shown in Figure 1. (C) Variable representations from MCA. Each variable represents the prescence (indicated with “TRUE) or absence (indicated with “FALSE) of a metabolite, and are color-coded according to the site of accumulation that is predicted by the proposed flavonoid pathway for </a:t>
            </a:r>
            <a:r>
              <a:rPr lang="en-US" sz="1000" i="1">
                <a:latin typeface="Arial" panose="020B0604020202020204" pitchFamily="34" charset="0"/>
                <a:cs typeface="Arial" panose="020B0604020202020204" pitchFamily="34" charset="0"/>
              </a:rPr>
              <a:t>S. baicalensis</a:t>
            </a:r>
            <a:r>
              <a:rPr lang="en-US" sz="100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72231"/>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3. </a:t>
            </a:r>
            <a:r>
              <a:rPr lang="en-US" sz="1000">
                <a:latin typeface="Arial" panose="020B0604020202020204" pitchFamily="34" charset="0"/>
                <a:cs typeface="Arial" panose="020B0604020202020204" pitchFamily="34" charset="0"/>
              </a:rPr>
              <a:t>Representative </a:t>
            </a:r>
            <a:r>
              <a:rPr lang="en-US" sz="1000" dirty="0">
                <a:latin typeface="Arial" panose="020B0604020202020204" pitchFamily="34" charset="0"/>
                <a:cs typeface="Arial" panose="020B0604020202020204" pitchFamily="34" charset="0"/>
              </a:rPr>
              <a:t>images </a:t>
            </a:r>
            <a:r>
              <a:rPr lang="en-US" sz="1000">
                <a:latin typeface="Arial" panose="020B0604020202020204" pitchFamily="34" charset="0"/>
                <a:cs typeface="Arial" panose="020B0604020202020204" pitchFamily="34" charset="0"/>
              </a:rPr>
              <a:t>of 14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selected for additional metabolite and genome size profiling. </a:t>
            </a:r>
            <a:r>
              <a:rPr lang="en-US" sz="1000" dirty="0">
                <a:latin typeface="Arial" panose="020B0604020202020204" pitchFamily="34" charset="0"/>
                <a:cs typeface="Arial" panose="020B0604020202020204" pitchFamily="34" charset="0"/>
              </a:rPr>
              <a:t>Scale bar in bottom left of images represents a length of 5 cm. Images without a scale </a:t>
            </a:r>
            <a:r>
              <a:rPr lang="en-US" sz="1000">
                <a:latin typeface="Arial" panose="020B0604020202020204" pitchFamily="34" charset="0"/>
                <a:cs typeface="Arial" panose="020B0604020202020204" pitchFamily="34" charset="0"/>
              </a:rPr>
              <a:t>bar did not </a:t>
            </a:r>
            <a:r>
              <a:rPr lang="en-US" sz="1000" dirty="0">
                <a:latin typeface="Arial" panose="020B0604020202020204" pitchFamily="34" charset="0"/>
                <a:cs typeface="Arial" panose="020B0604020202020204" pitchFamily="34" charset="0"/>
              </a:rPr>
              <a:t>have a ruler included in the image. Colored circles next to species names indicate the clade which the species belongs to.</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625137" y="4487080"/>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4949041" y="2371928"/>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97897" y="289256"/>
            <a:ext cx="1898623" cy="1968183"/>
            <a:chOff x="5000005" y="2744880"/>
            <a:chExt cx="1268165" cy="131462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1268165" cy="276999"/>
              <a:chOff x="6189694" y="5960010"/>
              <a:chExt cx="1268165" cy="27699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1130438"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237606" y="6662831"/>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5139406" y="4525837"/>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6170390" y="283300"/>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4180023" y="6552471"/>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383335" y="324243"/>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62E8E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15058" y="386778"/>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3282438" y="2385137"/>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2902124" y="4404193"/>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F0B68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4562" y="2287073"/>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2716302" y="659750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075622" y="6552471"/>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4. </a:t>
            </a:r>
            <a:r>
              <a:rPr lang="en-US" sz="1000">
                <a:latin typeface="Arial" panose="020B0604020202020204" pitchFamily="34" charset="0"/>
                <a:cs typeface="Arial" panose="020B0604020202020204" pitchFamily="34" charset="0"/>
              </a:rPr>
              <a:t>Organ-specific metabolite </a:t>
            </a:r>
            <a:r>
              <a:rPr lang="en-US" sz="1000" dirty="0">
                <a:latin typeface="Arial" panose="020B0604020202020204" pitchFamily="34" charset="0"/>
                <a:cs typeface="Arial" panose="020B0604020202020204" pitchFamily="34" charset="0"/>
              </a:rPr>
              <a:t>data collected </a:t>
            </a:r>
            <a:r>
              <a:rPr lang="en-US" sz="1000">
                <a:latin typeface="Arial" panose="020B0604020202020204" pitchFamily="34" charset="0"/>
                <a:cs typeface="Arial" panose="020B0604020202020204" pitchFamily="34" charset="0"/>
              </a:rPr>
              <a:t>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Species are ordered based on phylogenetic </a:t>
            </a:r>
            <a:r>
              <a:rPr lang="en-US" sz="1000">
                <a:latin typeface="Arial" panose="020B0604020202020204" pitchFamily="34" charset="0"/>
                <a:cs typeface="Arial" panose="020B0604020202020204" pitchFamily="34" charset="0"/>
              </a:rPr>
              <a:t>relationship determined </a:t>
            </a:r>
            <a:r>
              <a:rPr lang="en-US" sz="1000" dirty="0">
                <a:latin typeface="Arial" panose="020B0604020202020204" pitchFamily="34" charset="0"/>
                <a:cs typeface="Arial" panose="020B0604020202020204" pitchFamily="34" charset="0"/>
              </a:rPr>
              <a:t>from chloroplast genome </a:t>
            </a:r>
            <a:r>
              <a:rPr lang="en-US" sz="1000">
                <a:latin typeface="Arial" panose="020B0604020202020204" pitchFamily="34" charset="0"/>
                <a:cs typeface="Arial" panose="020B0604020202020204" pitchFamily="34" charset="0"/>
              </a:rPr>
              <a:t>data, and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a:t>
            </a:r>
            <a:r>
              <a:rPr lang="en-US" sz="1000">
                <a:latin typeface="Arial" panose="020B0604020202020204" pitchFamily="34" charset="0"/>
                <a:cs typeface="Arial" panose="020B0604020202020204" pitchFamily="34" charset="0"/>
              </a:rPr>
              <a:t>. Metabolite numbering and color-coding was assigned based </a:t>
            </a:r>
            <a:r>
              <a:rPr lang="en-US" sz="1000" dirty="0">
                <a:latin typeface="Arial" panose="020B0604020202020204" pitchFamily="34" charset="0"/>
                <a:cs typeface="Arial" panose="020B0604020202020204" pitchFamily="34" charset="0"/>
              </a:rPr>
              <a:t>on proposed flavonoid pathway for </a:t>
            </a:r>
            <a:r>
              <a:rPr lang="en-US" sz="1000" i="1" dirty="0">
                <a:latin typeface="Arial" panose="020B0604020202020204" pitchFamily="34" charset="0"/>
                <a:cs typeface="Arial" panose="020B0604020202020204" pitchFamily="34" charset="0"/>
              </a:rPr>
              <a:t>S. baicalensis</a:t>
            </a:r>
            <a:r>
              <a:rPr lang="en-US" sz="1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pic>
        <p:nvPicPr>
          <p:cNvPr id="3" name="Picture 2" descr="Chart, bar chart&#10;&#10;Description automatically generated">
            <a:extLst>
              <a:ext uri="{FF2B5EF4-FFF2-40B4-BE49-F238E27FC236}">
                <a16:creationId xmlns:a16="http://schemas.microsoft.com/office/drawing/2014/main" id="{D7FA5336-1036-4C26-802E-4545BB02DD97}"/>
              </a:ext>
            </a:extLst>
          </p:cNvPr>
          <p:cNvPicPr>
            <a:picLocks noChangeAspect="1"/>
          </p:cNvPicPr>
          <p:nvPr/>
        </p:nvPicPr>
        <p:blipFill rotWithShape="1">
          <a:blip r:embed="rId2">
            <a:extLst>
              <a:ext uri="{28A0092B-C50C-407E-A947-70E740481C1C}">
                <a14:useLocalDpi xmlns:a14="http://schemas.microsoft.com/office/drawing/2010/main" val="0"/>
              </a:ext>
            </a:extLst>
          </a:blip>
          <a:srcRect b="46291"/>
          <a:stretch/>
        </p:blipFill>
        <p:spPr>
          <a:xfrm>
            <a:off x="472829" y="98219"/>
            <a:ext cx="5545017" cy="2481376"/>
          </a:xfrm>
          <a:prstGeom prst="rect">
            <a:avLst/>
          </a:prstGeom>
        </p:spPr>
      </p:pic>
      <p:pic>
        <p:nvPicPr>
          <p:cNvPr id="8" name="Picture 7" descr="Chart&#10;&#10;Description automatically generated">
            <a:extLst>
              <a:ext uri="{FF2B5EF4-FFF2-40B4-BE49-F238E27FC236}">
                <a16:creationId xmlns:a16="http://schemas.microsoft.com/office/drawing/2014/main" id="{1EE9D7B8-6DA1-47C5-AE3F-F03506D1A956}"/>
              </a:ext>
            </a:extLst>
          </p:cNvPr>
          <p:cNvPicPr>
            <a:picLocks noChangeAspect="1"/>
          </p:cNvPicPr>
          <p:nvPr/>
        </p:nvPicPr>
        <p:blipFill rotWithShape="1">
          <a:blip r:embed="rId3">
            <a:extLst>
              <a:ext uri="{28A0092B-C50C-407E-A947-70E740481C1C}">
                <a14:useLocalDpi xmlns:a14="http://schemas.microsoft.com/office/drawing/2010/main" val="0"/>
              </a:ext>
            </a:extLst>
          </a:blip>
          <a:srcRect b="10246"/>
          <a:stretch/>
        </p:blipFill>
        <p:spPr>
          <a:xfrm>
            <a:off x="472829" y="5203846"/>
            <a:ext cx="5545017" cy="4146668"/>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C363CCBD-578F-49ED-A796-4A4D242BE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7846" y="2215662"/>
            <a:ext cx="1345690" cy="3498793"/>
          </a:xfrm>
          <a:prstGeom prst="rect">
            <a:avLst/>
          </a:prstGeom>
        </p:spPr>
      </p:pic>
      <p:pic>
        <p:nvPicPr>
          <p:cNvPr id="18" name="Picture 17" descr="Chart&#10;&#10;Description automatically generated">
            <a:extLst>
              <a:ext uri="{FF2B5EF4-FFF2-40B4-BE49-F238E27FC236}">
                <a16:creationId xmlns:a16="http://schemas.microsoft.com/office/drawing/2014/main" id="{4B98231A-A1D9-49FF-9086-1FCCBBCB08AA}"/>
              </a:ext>
            </a:extLst>
          </p:cNvPr>
          <p:cNvPicPr>
            <a:picLocks noChangeAspect="1"/>
          </p:cNvPicPr>
          <p:nvPr/>
        </p:nvPicPr>
        <p:blipFill rotWithShape="1">
          <a:blip r:embed="rId5">
            <a:extLst>
              <a:ext uri="{28A0092B-C50C-407E-A947-70E740481C1C}">
                <a14:useLocalDpi xmlns:a14="http://schemas.microsoft.com/office/drawing/2010/main" val="0"/>
              </a:ext>
            </a:extLst>
          </a:blip>
          <a:srcRect b="46291"/>
          <a:stretch/>
        </p:blipFill>
        <p:spPr>
          <a:xfrm>
            <a:off x="472829" y="2651032"/>
            <a:ext cx="5545018" cy="2481377"/>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276225" y="2421076"/>
            <a:ext cx="733107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a:latin typeface="Arial" panose="020B0604020202020204" pitchFamily="34" charset="0"/>
                <a:cs typeface="Arial" panose="020B0604020202020204" pitchFamily="34" charset="0"/>
              </a:rPr>
              <a:t>Genome size and chromosome number data for 13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a:latin typeface="Arial" panose="020B0604020202020204" pitchFamily="34" charset="0"/>
                <a:cs typeface="Arial" panose="020B0604020202020204" pitchFamily="34" charset="0"/>
              </a:rPr>
              <a:t>S. wrightii </a:t>
            </a:r>
            <a:r>
              <a:rPr lang="en-US" sz="1000">
                <a:latin typeface="Arial" panose="020B0604020202020204" pitchFamily="34" charset="0"/>
                <a:cs typeface="Arial" panose="020B0604020202020204" pitchFamily="34" charset="0"/>
              </a:rPr>
              <a:t>was not included in the flow cytometry procedure, and neither genome size nor chromosome data has been published. Cell </a:t>
            </a:r>
            <a:r>
              <a:rPr lang="en-US" sz="1000" dirty="0">
                <a:latin typeface="Arial" panose="020B0604020202020204" pitchFamily="34" charset="0"/>
                <a:cs typeface="Arial" panose="020B0604020202020204" pitchFamily="34" charset="0"/>
              </a:rPr>
              <a:t>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2539665575"/>
              </p:ext>
            </p:extLst>
          </p:nvPr>
        </p:nvGraphicFramePr>
        <p:xfrm>
          <a:off x="276225" y="3128962"/>
          <a:ext cx="7331076" cy="4639769"/>
        </p:xfrm>
        <a:graphic>
          <a:graphicData uri="http://schemas.openxmlformats.org/drawingml/2006/table">
            <a:tbl>
              <a:tblPr firstRow="1" bandRow="1">
                <a:tableStyleId>{5C22544A-7EE6-4342-B048-85BDC9FD1C3A}</a:tableStyleId>
              </a:tblPr>
              <a:tblGrid>
                <a:gridCol w="1876425">
                  <a:extLst>
                    <a:ext uri="{9D8B030D-6E8A-4147-A177-3AD203B41FA5}">
                      <a16:colId xmlns:a16="http://schemas.microsoft.com/office/drawing/2014/main" val="2029667026"/>
                    </a:ext>
                  </a:extLst>
                </a:gridCol>
                <a:gridCol w="1640923">
                  <a:extLst>
                    <a:ext uri="{9D8B030D-6E8A-4147-A177-3AD203B41FA5}">
                      <a16:colId xmlns:a16="http://schemas.microsoft.com/office/drawing/2014/main" val="2119709971"/>
                    </a:ext>
                  </a:extLst>
                </a:gridCol>
                <a:gridCol w="1811266">
                  <a:extLst>
                    <a:ext uri="{9D8B030D-6E8A-4147-A177-3AD203B41FA5}">
                      <a16:colId xmlns:a16="http://schemas.microsoft.com/office/drawing/2014/main" val="1474592217"/>
                    </a:ext>
                  </a:extLst>
                </a:gridCol>
                <a:gridCol w="2002462">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T w="12700" cap="flat" cmpd="sng" algn="ctr">
                      <a:solidFill>
                        <a:schemeClr val="tx1"/>
                      </a:solidFill>
                      <a:prstDash val="solid"/>
                      <a:round/>
                      <a:headEnd type="none" w="med" len="med"/>
                      <a:tailEnd type="none" w="med" len="med"/>
                    </a:lnT>
                    <a:solidFill>
                      <a:srgbClr val="62E8EC"/>
                    </a:solidFill>
                  </a:tcPr>
                </a:tc>
                <a:tc rowSpan="3">
                  <a:txBody>
                    <a:bodyPr/>
                    <a:lstStyle/>
                    <a:p>
                      <a:r>
                        <a:rPr lang="en-US" sz="1000">
                          <a:latin typeface="Arial" panose="020B0604020202020204" pitchFamily="34" charset="0"/>
                          <a:cs typeface="Arial" panose="020B0604020202020204" pitchFamily="34" charset="0"/>
                        </a:rPr>
                        <a:t>0.54</a:t>
                      </a:r>
                    </a:p>
                  </a:txBody>
                  <a:tcPr anchor="ctr">
                    <a:lnT w="12700" cap="flat" cmpd="sng" algn="ctr">
                      <a:solidFill>
                        <a:schemeClr val="tx1"/>
                      </a:solidFill>
                      <a:prstDash val="solid"/>
                      <a:round/>
                      <a:headEnd type="none" w="med" len="med"/>
                      <a:tailEnd type="none" w="med" len="med"/>
                    </a:lnT>
                    <a:solidFill>
                      <a:srgbClr val="62E8EC"/>
                    </a:solidFill>
                  </a:tcPr>
                </a:tc>
                <a:tc>
                  <a:txBody>
                    <a:bodyPr/>
                    <a:lstStyle/>
                    <a:p>
                      <a:r>
                        <a:rPr lang="en-US" sz="1000">
                          <a:latin typeface="Arial" panose="020B0604020202020204" pitchFamily="34" charset="0"/>
                          <a:cs typeface="Arial" panose="020B0604020202020204" pitchFamily="34" charset="0"/>
                        </a:rPr>
                        <a:t>0.38 (Xu et al., 2020)</a:t>
                      </a:r>
                    </a:p>
                  </a:txBody>
                  <a:tcPr>
                    <a:lnT w="12700" cap="flat" cmpd="sng" algn="ctr">
                      <a:solidFill>
                        <a:schemeClr val="tx1"/>
                      </a:solidFill>
                      <a:prstDash val="solid"/>
                      <a:round/>
                      <a:headEnd type="none" w="med" len="med"/>
                      <a:tailEnd type="none" w="med" len="med"/>
                    </a:lnT>
                    <a:solidFill>
                      <a:srgbClr val="62E8EC"/>
                    </a:solidFill>
                  </a:tcPr>
                </a:tc>
                <a:tc>
                  <a:txBody>
                    <a:bodyPr/>
                    <a:lstStyle/>
                    <a:p>
                      <a:r>
                        <a:rPr lang="en-US" sz="1000">
                          <a:latin typeface="Arial" panose="020B0604020202020204" pitchFamily="34" charset="0"/>
                          <a:cs typeface="Arial" panose="020B0604020202020204" pitchFamily="34" charset="0"/>
                        </a:rPr>
                        <a:t>2n = 18 (Xu et al., 2020)</a:t>
                      </a:r>
                    </a:p>
                  </a:txBody>
                  <a:tcPr>
                    <a:lnT w="12700" cap="flat" cmpd="sng" algn="ctr">
                      <a:solidFill>
                        <a:schemeClr val="tx1"/>
                      </a:solidFill>
                      <a:prstDash val="solid"/>
                      <a:round/>
                      <a:headEnd type="none" w="med" len="med"/>
                      <a:tailEnd type="none" w="med" len="med"/>
                    </a:lnT>
                    <a:solidFill>
                      <a:srgbClr val="62E8EC"/>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solidFill>
                      <a:srgbClr val="62E8EC"/>
                    </a:solidFill>
                  </a:tcPr>
                </a:tc>
                <a:tc>
                  <a:txBody>
                    <a:bodyPr/>
                    <a:lstStyle/>
                    <a:p>
                      <a:r>
                        <a:rPr lang="en-US" sz="1000">
                          <a:latin typeface="Arial" panose="020B0604020202020204" pitchFamily="34" charset="0"/>
                          <a:cs typeface="Arial" panose="020B0604020202020204" pitchFamily="34" charset="0"/>
                        </a:rPr>
                        <a:t>2n = 18 (Zhao et al., 2019)</a:t>
                      </a:r>
                    </a:p>
                  </a:txBody>
                  <a:tcPr>
                    <a:solidFill>
                      <a:srgbClr val="62E8EC"/>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solidFill>
                      <a:srgbClr val="62E8EC"/>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3463362497"/>
                  </a:ext>
                </a:extLst>
              </a:tr>
              <a:tr h="256386">
                <a:tc>
                  <a:txBody>
                    <a:bodyPr/>
                    <a:lstStyle/>
                    <a:p>
                      <a:r>
                        <a:rPr lang="en-US" sz="1000" i="1">
                          <a:latin typeface="Arial" panose="020B0604020202020204" pitchFamily="34" charset="0"/>
                          <a:cs typeface="Arial" panose="020B0604020202020204" pitchFamily="34" charset="0"/>
                        </a:rPr>
                        <a:t>S. dependens</a:t>
                      </a:r>
                    </a:p>
                  </a:txBody>
                  <a:tcPr>
                    <a:solidFill>
                      <a:srgbClr val="90DFB0"/>
                    </a:solidFill>
                  </a:tcPr>
                </a:tc>
                <a:tc>
                  <a:txBody>
                    <a:bodyPr/>
                    <a:lstStyle/>
                    <a:p>
                      <a:r>
                        <a:rPr lang="en-US" sz="1000" dirty="0">
                          <a:latin typeface="Arial" panose="020B0604020202020204" pitchFamily="34" charset="0"/>
                          <a:cs typeface="Arial" panose="020B0604020202020204" pitchFamily="34" charset="0"/>
                        </a:rPr>
                        <a:t>0.44</a:t>
                      </a:r>
                    </a:p>
                  </a:txBody>
                  <a:tcP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30139849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1580693449"/>
                  </a:ext>
                </a:extLst>
              </a:tr>
              <a:tr h="256386">
                <a:tc>
                  <a:txBody>
                    <a:bodyPr/>
                    <a:lstStyle/>
                    <a:p>
                      <a:r>
                        <a:rPr lang="en-US" sz="1000" i="1">
                          <a:latin typeface="Arial" panose="020B0604020202020204" pitchFamily="34" charset="0"/>
                          <a:cs typeface="Arial" panose="020B0604020202020204" pitchFamily="34" charset="0"/>
                        </a:rPr>
                        <a:t>S. barbata</a:t>
                      </a:r>
                    </a:p>
                  </a:txBody>
                  <a:tcPr>
                    <a:solidFill>
                      <a:srgbClr val="90DFB0"/>
                    </a:solidFill>
                  </a:tcPr>
                </a:tc>
                <a:tc>
                  <a:txBody>
                    <a:bodyPr/>
                    <a:lstStyle/>
                    <a:p>
                      <a:r>
                        <a:rPr lang="en-US" sz="1000" dirty="0">
                          <a:latin typeface="Arial" panose="020B0604020202020204" pitchFamily="34" charset="0"/>
                          <a:cs typeface="Arial" panose="020B0604020202020204" pitchFamily="34" charset="0"/>
                        </a:rPr>
                        <a:t>0.52</a:t>
                      </a:r>
                    </a:p>
                  </a:txBody>
                  <a:tcP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solidFill>
                      <a:srgbClr val="90DFB0"/>
                    </a:solidFill>
                  </a:tcPr>
                </a:tc>
                <a:extLst>
                  <a:ext uri="{0D108BD9-81ED-4DB2-BD59-A6C34878D82A}">
                    <a16:rowId xmlns:a16="http://schemas.microsoft.com/office/drawing/2014/main" val="874853464"/>
                  </a:ext>
                </a:extLst>
              </a:tr>
              <a:tr h="256386">
                <a:tc>
                  <a:txBody>
                    <a:bodyPr/>
                    <a:lstStyle/>
                    <a:p>
                      <a:r>
                        <a:rPr lang="en-US" sz="1000" i="1">
                          <a:latin typeface="Arial" panose="020B0604020202020204" pitchFamily="34" charset="0"/>
                          <a:cs typeface="Arial" panose="020B0604020202020204" pitchFamily="34" charset="0"/>
                        </a:rPr>
                        <a:t>S. insignis</a:t>
                      </a:r>
                    </a:p>
                  </a:txBody>
                  <a:tcP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015371519"/>
                  </a:ext>
                </a:extLst>
              </a:tr>
              <a:tr h="256386">
                <a:tc>
                  <a:txBody>
                    <a:bodyPr/>
                    <a:lstStyle/>
                    <a:p>
                      <a:r>
                        <a:rPr lang="en-US" sz="1000" i="1">
                          <a:latin typeface="Arial" panose="020B0604020202020204" pitchFamily="34" charset="0"/>
                          <a:cs typeface="Arial" panose="020B0604020202020204" pitchFamily="34" charset="0"/>
                        </a:rPr>
                        <a:t>S. racemosa</a:t>
                      </a:r>
                    </a:p>
                  </a:txBody>
                  <a:tcPr>
                    <a:solidFill>
                      <a:srgbClr val="90DFB0"/>
                    </a:solidFill>
                  </a:tcPr>
                </a:tc>
                <a:tc>
                  <a:txBody>
                    <a:bodyPr/>
                    <a:lstStyle/>
                    <a:p>
                      <a:r>
                        <a:rPr lang="en-US" sz="1000" dirty="0">
                          <a:latin typeface="Arial" panose="020B0604020202020204" pitchFamily="34" charset="0"/>
                          <a:cs typeface="Arial" panose="020B0604020202020204" pitchFamily="34" charset="0"/>
                        </a:rPr>
                        <a:t>0.44</a:t>
                      </a:r>
                    </a:p>
                  </a:txBody>
                  <a:tcP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solidFill>
                      <a:srgbClr val="90DFB0"/>
                    </a:solidFill>
                  </a:tcPr>
                </a:tc>
                <a:extLst>
                  <a:ext uri="{0D108BD9-81ED-4DB2-BD59-A6C34878D82A}">
                    <a16:rowId xmlns:a16="http://schemas.microsoft.com/office/drawing/2014/main" val="509316405"/>
                  </a:ext>
                </a:extLst>
              </a:tr>
              <a:tr h="256386">
                <a:tc>
                  <a:txBody>
                    <a:bodyPr/>
                    <a:lstStyle/>
                    <a:p>
                      <a:r>
                        <a:rPr lang="en-US" sz="1000" i="1">
                          <a:latin typeface="Arial" panose="020B0604020202020204" pitchFamily="34" charset="0"/>
                          <a:cs typeface="Arial" panose="020B0604020202020204" pitchFamily="34" charset="0"/>
                        </a:rPr>
                        <a:t>S. arenicola</a:t>
                      </a:r>
                    </a:p>
                  </a:txBody>
                  <a:tcPr>
                    <a:solidFill>
                      <a:srgbClr val="C6CE86"/>
                    </a:solidFill>
                  </a:tcPr>
                </a:tc>
                <a:tc>
                  <a:txBody>
                    <a:bodyPr/>
                    <a:lstStyle/>
                    <a:p>
                      <a:r>
                        <a:rPr lang="en-US" sz="1000" dirty="0">
                          <a:latin typeface="Arial" panose="020B0604020202020204" pitchFamily="34" charset="0"/>
                          <a:cs typeface="Arial" panose="020B0604020202020204" pitchFamily="34" charset="0"/>
                        </a:rPr>
                        <a:t>0.85</a:t>
                      </a:r>
                    </a:p>
                  </a:txBody>
                  <a:tcP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solidFill>
                      <a:srgbClr val="C6CE86"/>
                    </a:solidFill>
                  </a:tcPr>
                </a:tc>
                <a:extLst>
                  <a:ext uri="{0D108BD9-81ED-4DB2-BD59-A6C34878D82A}">
                    <a16:rowId xmlns:a16="http://schemas.microsoft.com/office/drawing/2014/main" val="2897624238"/>
                  </a:ext>
                </a:extLst>
              </a:tr>
              <a:tr h="256386">
                <a:tc>
                  <a:txBody>
                    <a:bodyPr/>
                    <a:lstStyle/>
                    <a:p>
                      <a:r>
                        <a:rPr lang="en-US" sz="1000" b="0" i="1">
                          <a:latin typeface="Arial" panose="020B0604020202020204" pitchFamily="34" charset="0"/>
                          <a:cs typeface="Arial" panose="020B0604020202020204" pitchFamily="34" charset="0"/>
                        </a:rPr>
                        <a:t>S. havanensis</a:t>
                      </a:r>
                    </a:p>
                  </a:txBody>
                  <a:tcPr>
                    <a:solidFill>
                      <a:srgbClr val="F0B682"/>
                    </a:solidFill>
                  </a:tcPr>
                </a:tc>
                <a:tc>
                  <a:txBody>
                    <a:bodyPr/>
                    <a:lstStyle/>
                    <a:p>
                      <a:r>
                        <a:rPr lang="en-US" sz="1000">
                          <a:latin typeface="Arial" panose="020B0604020202020204" pitchFamily="34" charset="0"/>
                          <a:cs typeface="Arial" panose="020B0604020202020204" pitchFamily="34" charset="0"/>
                        </a:rPr>
                        <a:t>0.37</a:t>
                      </a:r>
                    </a:p>
                  </a:txBody>
                  <a:tcP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solidFill>
                      <a:srgbClr val="F0B682"/>
                    </a:solidFill>
                  </a:tcPr>
                </a:tc>
                <a:extLst>
                  <a:ext uri="{0D108BD9-81ED-4DB2-BD59-A6C34878D82A}">
                    <a16:rowId xmlns:a16="http://schemas.microsoft.com/office/drawing/2014/main" val="200827651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solidFill>
                      <a:srgbClr val="FFA2A2"/>
                    </a:solidFill>
                  </a:tcPr>
                </a:tc>
                <a:tc>
                  <a:txBody>
                    <a:bodyPr/>
                    <a:lstStyle/>
                    <a:p>
                      <a:r>
                        <a:rPr lang="en-US" sz="10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solidFill>
                      <a:srgbClr val="FFA2A2"/>
                    </a:solidFill>
                  </a:tcPr>
                </a:tc>
                <a:tc>
                  <a:txBody>
                    <a:bodyPr/>
                    <a:lstStyle/>
                    <a:p>
                      <a:r>
                        <a:rPr lang="en-US" sz="10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B w="12700" cmpd="sng">
                      <a:noFill/>
                    </a:lnB>
                    <a:noFill/>
                  </a:tcPr>
                </a:tc>
                <a:tc>
                  <a:txBody>
                    <a:bodyPr/>
                    <a:lstStyle/>
                    <a:p>
                      <a:r>
                        <a:rPr lang="en-US" sz="1000">
                          <a:latin typeface="Arial" panose="020B0604020202020204" pitchFamily="34" charset="0"/>
                          <a:cs typeface="Arial" panose="020B0604020202020204" pitchFamily="34" charset="0"/>
                        </a:rPr>
                        <a:t>0.50</a:t>
                      </a:r>
                    </a:p>
                  </a:txBody>
                  <a:tcPr>
                    <a:noFill/>
                  </a:tcPr>
                </a:tc>
                <a:tc>
                  <a:txBody>
                    <a:bodyPr/>
                    <a:lstStyle/>
                    <a:p>
                      <a:endParaRPr lang="en-US" sz="1000">
                        <a:latin typeface="Arial" panose="020B0604020202020204" pitchFamily="34" charset="0"/>
                        <a:cs typeface="Arial" panose="020B0604020202020204" pitchFamily="34" charset="0"/>
                      </a:endParaRPr>
                    </a:p>
                  </a:txBody>
                  <a:tcPr>
                    <a:noFill/>
                  </a:tcPr>
                </a:tc>
                <a:tc>
                  <a:txBody>
                    <a:bodyPr/>
                    <a:lstStyle/>
                    <a:p>
                      <a:endParaRPr lang="en-US" sz="10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dirty="0">
                          <a:latin typeface="Arial" panose="020B0604020202020204" pitchFamily="34" charset="0"/>
                          <a:cs typeface="Arial" panose="020B0604020202020204" pitchFamily="34" charset="0"/>
                        </a:rPr>
                        <a:t>0.38</a:t>
                      </a:r>
                    </a:p>
                  </a:txBody>
                  <a:tcPr>
                    <a:lnL w="12700" cmpd="sng">
                      <a:noFill/>
                    </a:lnL>
                    <a:noFill/>
                  </a:tcPr>
                </a:tc>
                <a:tc>
                  <a:txBody>
                    <a:bodyPr/>
                    <a:lstStyle/>
                    <a:p>
                      <a:endParaRPr lang="en-US" sz="1000">
                        <a:latin typeface="Arial" panose="020B0604020202020204" pitchFamily="34" charset="0"/>
                        <a:cs typeface="Arial" panose="020B0604020202020204" pitchFamily="34" charset="0"/>
                      </a:endParaRPr>
                    </a:p>
                  </a:txBody>
                  <a:tcPr>
                    <a:noFill/>
                  </a:tcPr>
                </a:tc>
                <a:tc>
                  <a:txBody>
                    <a:bodyPr/>
                    <a:lstStyle/>
                    <a:p>
                      <a:endParaRPr lang="en-US" sz="10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1463283652"/>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latin typeface="Arial" panose="020B0604020202020204" pitchFamily="34" charset="0"/>
                        <a:cs typeface="Arial" panose="020B0604020202020204" pitchFamily="34" charset="0"/>
                      </a:endParaRPr>
                    </a:p>
                  </a:txBody>
                  <a:tcPr>
                    <a:lnL w="12700" cmpd="sng">
                      <a:noFill/>
                    </a:lnL>
                    <a:lnB w="12700" cap="flat" cmpd="sng" algn="ctr">
                      <a:solidFill>
                        <a:schemeClr val="tx1"/>
                      </a:solidFill>
                      <a:prstDash val="solid"/>
                      <a:round/>
                      <a:headEnd type="none" w="med" len="med"/>
                      <a:tailEnd type="none" w="med" len="med"/>
                    </a:lnB>
                    <a:noFill/>
                  </a:tcPr>
                </a:tc>
                <a:tc>
                  <a:txBody>
                    <a:bodyPr/>
                    <a:lstStyle/>
                    <a:p>
                      <a:endParaRPr lang="en-US" sz="100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0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1542907"/>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S1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3999</TotalTime>
  <Words>2662</Words>
  <Application>Microsoft Office PowerPoint</Application>
  <PresentationFormat>Custom</PresentationFormat>
  <Paragraphs>565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survey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108</cp:revision>
  <dcterms:created xsi:type="dcterms:W3CDTF">2020-05-26T19:49:14Z</dcterms:created>
  <dcterms:modified xsi:type="dcterms:W3CDTF">2020-10-08T01:11:28Z</dcterms:modified>
</cp:coreProperties>
</file>